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Alegreya Medium"/>
      <p:regular r:id="rId40"/>
      <p:bold r:id="rId41"/>
      <p:italic r:id="rId42"/>
      <p:boldItalic r:id="rId43"/>
    </p:embeddedFont>
    <p:embeddedFont>
      <p:font typeface="Nunito ExtraBold"/>
      <p:bold r:id="rId44"/>
      <p:boldItalic r:id="rId45"/>
    </p:embeddedFont>
    <p:embeddedFont>
      <p:font typeface="Lexend Medium"/>
      <p:regular r:id="rId46"/>
      <p:bold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Lexend"/>
      <p:regular r:id="rId52"/>
      <p:bold r:id="rId53"/>
    </p:embeddedFont>
    <p:embeddedFont>
      <p:font typeface="Bree Serif"/>
      <p:regular r:id="rId54"/>
    </p:embeddedFont>
    <p:embeddedFont>
      <p:font typeface="Alegreya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Medium-regular.fntdata"/><Relationship Id="rId42" Type="http://schemas.openxmlformats.org/officeDocument/2006/relationships/font" Target="fonts/AlegreyaMedium-italic.fntdata"/><Relationship Id="rId41" Type="http://schemas.openxmlformats.org/officeDocument/2006/relationships/font" Target="fonts/AlegreyaMedium-bold.fntdata"/><Relationship Id="rId44" Type="http://schemas.openxmlformats.org/officeDocument/2006/relationships/font" Target="fonts/NunitoExtraBold-bold.fntdata"/><Relationship Id="rId43" Type="http://schemas.openxmlformats.org/officeDocument/2006/relationships/font" Target="fonts/AlegreyaMedium-boldItalic.fntdata"/><Relationship Id="rId46" Type="http://schemas.openxmlformats.org/officeDocument/2006/relationships/font" Target="fonts/LexendMedium-regular.fntdata"/><Relationship Id="rId45" Type="http://schemas.openxmlformats.org/officeDocument/2006/relationships/font" Target="fonts/Nunito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-regular.fntdata"/><Relationship Id="rId47" Type="http://schemas.openxmlformats.org/officeDocument/2006/relationships/font" Target="fonts/LexendMedium-bold.fntdata"/><Relationship Id="rId49" Type="http://schemas.openxmlformats.org/officeDocument/2006/relationships/font" Target="fonts/Rubi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Lexend-bold.fntdata"/><Relationship Id="rId52" Type="http://schemas.openxmlformats.org/officeDocument/2006/relationships/font" Target="fonts/Lexend-regular.fntdata"/><Relationship Id="rId11" Type="http://schemas.openxmlformats.org/officeDocument/2006/relationships/slide" Target="slides/slide6.xml"/><Relationship Id="rId55" Type="http://schemas.openxmlformats.org/officeDocument/2006/relationships/font" Target="fonts/Alegreya-regular.fntdata"/><Relationship Id="rId10" Type="http://schemas.openxmlformats.org/officeDocument/2006/relationships/slide" Target="slides/slide5.xml"/><Relationship Id="rId54" Type="http://schemas.openxmlformats.org/officeDocument/2006/relationships/font" Target="fonts/BreeSerif-regular.fntdata"/><Relationship Id="rId13" Type="http://schemas.openxmlformats.org/officeDocument/2006/relationships/slide" Target="slides/slide8.xml"/><Relationship Id="rId57" Type="http://schemas.openxmlformats.org/officeDocument/2006/relationships/font" Target="fonts/Alegreya-italic.fntdata"/><Relationship Id="rId12" Type="http://schemas.openxmlformats.org/officeDocument/2006/relationships/slide" Target="slides/slide7.xml"/><Relationship Id="rId56" Type="http://schemas.openxmlformats.org/officeDocument/2006/relationships/font" Target="fonts/Alegrey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Alegrey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8ed5d89b8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8ed5d89b8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7e563e1e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7e563e1e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8ed5d89b8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8ed5d89b8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8ed5d89b8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8ed5d89b8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8ed5d89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8ed5d89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7e563e1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7e563e1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c2d1200d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c2d1200d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8df2f86c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8df2f86c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8df2f86ca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8df2f86ca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7e563e1e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7e563e1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7e563e1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7e563e1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c2d1200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c2d1200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c2d1200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c2d1200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8cfed67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8cfed67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8cfed67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8cfed67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7e563e1e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7e563e1e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8ed5d89b8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8ed5d89b8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8ed5d89b8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8ed5d89b8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is a lot of data that can be </a:t>
            </a:r>
            <a:r>
              <a:rPr lang="en"/>
              <a:t>displayed in this setup.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design is quite simple and plain so the program isn’t very complex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Design looks quite plain → Can we use figures for each of the parameters?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Too much data on display → Can we reduce the number of parameters shown on screen?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8ed5d89b8_1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8ed5d89b8_1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8ed5d89b8_1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8ed5d89b8_1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8ed5d89b8_1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8ed5d89b8_1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c2d1200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c2d1200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7e563e1e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07e563e1e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8ed5d89b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8ed5d89b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8ed5d89b8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8ed5d89b8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8ed5d89b8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8ed5d89b8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8ed5d89b8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8ed5d89b8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8ed5d89b8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8ed5d89b8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8ed5d89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8ed5d89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19.jpg"/><Relationship Id="rId7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40.jpg"/><Relationship Id="rId6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9.jpg"/><Relationship Id="rId5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3556275"/>
            <a:ext cx="9144000" cy="1587600"/>
          </a:xfrm>
          <a:prstGeom prst="rect">
            <a:avLst/>
          </a:prstGeom>
          <a:solidFill>
            <a:srgbClr val="EDECEA"/>
          </a:solidFill>
          <a:ln cap="flat" cmpd="sng" w="9525">
            <a:solidFill>
              <a:srgbClr val="F4F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F1E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04266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" name="Google Shape;56;p13"/>
          <p:cNvCxnSpPr/>
          <p:nvPr/>
        </p:nvCxnSpPr>
        <p:spPr>
          <a:xfrm>
            <a:off x="-17550" y="3683550"/>
            <a:ext cx="9179100" cy="15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2250450" y="2453125"/>
            <a:ext cx="464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First Review - Group B</a:t>
            </a:r>
            <a:endParaRPr b="1" sz="33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13925" y="4027950"/>
            <a:ext cx="7726500" cy="494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26750" y="4080450"/>
            <a:ext cx="80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Vernon Koo | Yi Jun Lau | Veronica Talucod | Phoebe Tsai | Xin Yu Wang | Josmin Thadathil | Luqmanul Awallizam</a:t>
            </a:r>
            <a:endParaRPr b="1" sz="12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706200" y="138525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Control IC - TOP221P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00" y="1398377"/>
            <a:ext cx="3418749" cy="18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299" y="932063"/>
            <a:ext cx="4966949" cy="327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61200" y="63250"/>
            <a:ext cx="902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Justification on Choices of Other Components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25" y="740350"/>
            <a:ext cx="8200849" cy="423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747000" y="18370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Simulation Results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410350" y="3327275"/>
            <a:ext cx="22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50" y="809775"/>
            <a:ext cx="8197000" cy="371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084300" y="1843100"/>
            <a:ext cx="2908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Vout = 6.8V and Vout_2 = 16.8V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838875" y="530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Load Definition and Power Efficiency 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59225" y="771525"/>
            <a:ext cx="85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= Il-Matto input impedance + Testbed impedance + Interface circuit impedance + LCD +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Z_L &gt;= 100MOhms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13" y="1346300"/>
            <a:ext cx="6044325" cy="326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6523275" y="1210350"/>
            <a:ext cx="21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Pout1 = V*V/Z_L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Pout1 = 6.8*6.8/100M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= 464nW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6507975" y="2056700"/>
            <a:ext cx="235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Pout2 = V*V/Z_L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Pout2 = 16.8*16.8/100M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= 2.84uW</a:t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6553925" y="2888000"/>
            <a:ext cx="23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Pout_sum = Pout1 +Pout2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  = 3.304uW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7380525" y="3128950"/>
            <a:ext cx="1326600" cy="45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593950" y="2383975"/>
            <a:ext cx="857400" cy="61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6620325" y="3761700"/>
            <a:ext cx="19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 = 0 !!!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706200" y="63250"/>
            <a:ext cx="788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Backup PSU2 (Linear Regulated)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5" y="1009825"/>
            <a:ext cx="4096177" cy="272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950" y="740348"/>
            <a:ext cx="4275249" cy="2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077" y="3137423"/>
            <a:ext cx="3955121" cy="179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Smart Meter Housing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1350"/>
            <a:ext cx="7045356" cy="39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17"/>
            <a:ext cx="9144001" cy="513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6">
            <a:alphaModFix/>
          </a:blip>
          <a:srcRect b="0" l="37787" r="0" t="17060"/>
          <a:stretch/>
        </p:blipFill>
        <p:spPr>
          <a:xfrm>
            <a:off x="3455300" y="878951"/>
            <a:ext cx="5688700" cy="4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7">
            <a:alphaModFix/>
          </a:blip>
          <a:srcRect b="13812" l="37270" r="22774" t="16849"/>
          <a:stretch/>
        </p:blipFill>
        <p:spPr>
          <a:xfrm>
            <a:off x="8977450" y="583750"/>
            <a:ext cx="3653400" cy="35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Smart Meter Housing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075" y="1042462"/>
            <a:ext cx="3581849" cy="1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198" y="3069600"/>
            <a:ext cx="3579608" cy="18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234725" y="878950"/>
            <a:ext cx="24696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LCD placement: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LCD (middle &amp; above team name) +</a:t>
            </a:r>
            <a:r>
              <a:rPr lang="en" sz="1100"/>
              <a:t> </a:t>
            </a:r>
            <a:r>
              <a:rPr b="1" i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Frame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(height - 1mm) →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Raised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around the hole →Put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lamination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on the outer part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Lexend"/>
                <a:ea typeface="Lexend"/>
                <a:cs typeface="Lexend"/>
                <a:sym typeface="Lexend"/>
              </a:rPr>
              <a:t>The LCD can be fit perfectly on the inner part of the frame.</a:t>
            </a:r>
            <a:endParaRPr b="1" i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b="1" i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upper part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of the letter B → EMPTY. </a:t>
            </a:r>
            <a:endParaRPr b="1" i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The “TEAM B” is </a:t>
            </a:r>
            <a:r>
              <a:rPr b="1" i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extended outwards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by 3mm. 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6439675" y="938900"/>
            <a:ext cx="2526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Design for Power Plug: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Round Hole →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Power plug 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 = 23mm).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Design for Walls: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Improve waterproof ability → </a:t>
            </a:r>
            <a:r>
              <a:rPr b="1" i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Raise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inner wall (3mm &amp; 6mm) by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8mm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Screws -&gt; inserted horizontally (From side).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Smart Meter Housing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104" y="921925"/>
            <a:ext cx="3659797" cy="1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162" y="2984750"/>
            <a:ext cx="4003674" cy="18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6573875" y="878950"/>
            <a:ext cx="21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29"/>
          <p:cNvSpPr txBox="1"/>
          <p:nvPr/>
        </p:nvSpPr>
        <p:spPr>
          <a:xfrm>
            <a:off x="6533000" y="1248238"/>
            <a:ext cx="241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or RJ45 sockets: </a:t>
            </a:r>
            <a:endParaRPr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b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Four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square holes located at the bottom. 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244925" y="878950"/>
            <a:ext cx="24171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Separation within BOX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: </a:t>
            </a:r>
            <a:endParaRPr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Two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pairs of triangular holders → Hold two dividers → Separate the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PSU &amp; LCD &amp; LED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from the </a:t>
            </a:r>
            <a:r>
              <a:rPr lang="en" sz="13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interface circuit &amp; ll Matto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Extension 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 inner wall at four corners → Allow screws to be screwed in from sides.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6702050" y="2785550"/>
            <a:ext cx="207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For the Lid: </a:t>
            </a:r>
            <a:endParaRPr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Four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holes (of 2mm) located at the edges of the </a:t>
            </a:r>
            <a:r>
              <a:rPr lang="en"/>
              <a:t>Lid → Designed for screws.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Smart Meter Housing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25" y="3001750"/>
            <a:ext cx="3902150" cy="1614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0"/>
          <p:cNvGrpSpPr/>
          <p:nvPr/>
        </p:nvGrpSpPr>
        <p:grpSpPr>
          <a:xfrm>
            <a:off x="2399988" y="1041550"/>
            <a:ext cx="4344025" cy="1681401"/>
            <a:chOff x="349175" y="1031350"/>
            <a:chExt cx="4344025" cy="1681401"/>
          </a:xfrm>
        </p:grpSpPr>
        <p:pic>
          <p:nvPicPr>
            <p:cNvPr id="235" name="Google Shape;235;p30"/>
            <p:cNvPicPr preferRelativeResize="0"/>
            <p:nvPr/>
          </p:nvPicPr>
          <p:blipFill rotWithShape="1">
            <a:blip r:embed="rId5">
              <a:alphaModFix/>
            </a:blip>
            <a:srcRect b="12051" l="35923" r="24630" t="18203"/>
            <a:stretch/>
          </p:blipFill>
          <p:spPr>
            <a:xfrm>
              <a:off x="349175" y="1031350"/>
              <a:ext cx="1692101" cy="168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0"/>
            <p:cNvPicPr preferRelativeResize="0"/>
            <p:nvPr/>
          </p:nvPicPr>
          <p:blipFill rotWithShape="1">
            <a:blip r:embed="rId6">
              <a:alphaModFix/>
            </a:blip>
            <a:srcRect b="20977" l="30804" r="26671" t="29802"/>
            <a:stretch/>
          </p:blipFill>
          <p:spPr>
            <a:xfrm>
              <a:off x="2108420" y="1031350"/>
              <a:ext cx="2584780" cy="1681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30"/>
          <p:cNvSpPr txBox="1"/>
          <p:nvPr/>
        </p:nvSpPr>
        <p:spPr>
          <a:xfrm>
            <a:off x="193900" y="1164450"/>
            <a:ext cx="21330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LED Cover: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i="1" lang="en" sz="1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solid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the upper part of letter “B” ← Will be printed using </a:t>
            </a:r>
            <a:r>
              <a:rPr lang="en" sz="1300">
                <a:solidFill>
                  <a:srgbClr val="BF9000"/>
                </a:solidFill>
                <a:latin typeface="Lexend"/>
                <a:ea typeface="Lexend"/>
                <a:cs typeface="Lexend"/>
                <a:sym typeface="Lexend"/>
              </a:rPr>
              <a:t>resin</a:t>
            </a: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LED -&gt; placed behind -&gt; indicate if the smart meter is power (ON / OFF). 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979750" y="1204500"/>
            <a:ext cx="1929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☺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Divider</a:t>
            </a:r>
            <a:r>
              <a:rPr lang="en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—&gt;  Dimension: 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Width 108 mm 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Height 114 mm 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Thickness 2mm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35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706200" y="63250"/>
            <a:ext cx="7731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Interface Electronics(From Il matto(0-3.3V) to testbed(0-10V)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00" y="1458250"/>
            <a:ext cx="3533025" cy="24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4089688" y="1510150"/>
            <a:ext cx="412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Il matto can only output 0-3.3V through PWM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op-amp in non-inverting mode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step up the Il matto signal from 0-3.3V to 0 to 10V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gain can be calculated using the formula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150" y="2795075"/>
            <a:ext cx="2584325" cy="6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2625" y="3843575"/>
            <a:ext cx="6639674" cy="10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539400" y="1542300"/>
            <a:ext cx="2375100" cy="238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2686050" y="215650"/>
            <a:ext cx="3771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Team B - Roles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56000" y="1542300"/>
            <a:ext cx="19419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Team Managers: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3094200" y="1542300"/>
            <a:ext cx="5510400" cy="238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908350" y="1579725"/>
            <a:ext cx="19419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Role Allocations:</a:t>
            </a:r>
            <a:endParaRPr b="1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91600" y="1984100"/>
            <a:ext cx="22854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Leader: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Veronica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Co-Leader: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Yi Jun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Secretary: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Josmin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</a:t>
            </a: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reasurer: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Vernon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54100" y="1984100"/>
            <a:ext cx="54504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Power Supply Unit: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Xin Yu, Phoebe, Vernon, and Yi Jun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Smart Meter Housing: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Josmin, Luqmanul, and Veronica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Interface Electronics: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Josmin, Luqmanul, Vernon, Yi Jun…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34F5C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Control Software and Display:</a:t>
            </a:r>
            <a:r>
              <a:rPr lang="en">
                <a:solidFill>
                  <a:srgbClr val="00000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Josmin, Luqmanul, Vernon…</a:t>
            </a:r>
            <a:endParaRPr>
              <a:solidFill>
                <a:srgbClr val="00000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-891225" y="59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663000" y="0"/>
            <a:ext cx="773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Interface Electronics(Analogue output from TB to SM)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4089688" y="1510150"/>
            <a:ext cx="4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560350" y="2509025"/>
            <a:ext cx="53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706200" y="2738875"/>
            <a:ext cx="80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50" y="815709"/>
            <a:ext cx="6214050" cy="413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800" y="3354475"/>
            <a:ext cx="4962300" cy="10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35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706200" y="0"/>
            <a:ext cx="7731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Interface Electronics(digital logic)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3930763" y="1696850"/>
            <a:ext cx="412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bidirectional logic level shifter to shift 3.3V to 5V and vice versa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49" y="1293737"/>
            <a:ext cx="1940408" cy="1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475" y="2767705"/>
            <a:ext cx="5629099" cy="194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11700" y="943700"/>
            <a:ext cx="83865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The goal of the smart meter is to balance power supply and demands in order to maintain a stable supply to the loads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 u="sng"/>
              <a:t>What is m</a:t>
            </a:r>
            <a:r>
              <a:rPr i="1" lang="en" u="sng"/>
              <a:t>onitored</a:t>
            </a:r>
            <a:r>
              <a:rPr lang="en"/>
              <a:t>: Mains current, Natural resource current, Time the power storage has been charging/discharging, Load demands and requirements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 u="sng"/>
              <a:t>Decisions to make: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we take from the mains power supply?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we charge or discharge from the power storage?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200"/>
              </a:spcAft>
              <a:buSzPts val="1400"/>
              <a:buChar char="○"/>
            </a:pPr>
            <a:r>
              <a:rPr lang="en"/>
              <a:t>Should the load/s be supplied to or be cut off by its demand?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311700" y="943700"/>
            <a:ext cx="8637000" cy="4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 u="sng"/>
              <a:t>Conditions</a:t>
            </a:r>
            <a:r>
              <a:rPr i="1" lang="en" u="sng"/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400"/>
              <a:buChar char="○"/>
            </a:pPr>
            <a:r>
              <a:rPr lang="en">
                <a:solidFill>
                  <a:srgbClr val="0B5394"/>
                </a:solidFill>
              </a:rPr>
              <a:t>Should we take from the mains power supply?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natural resource + storage &lt; load demands, take from mains. Else don't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400"/>
              <a:buChar char="○"/>
            </a:pPr>
            <a:r>
              <a:rPr lang="en">
                <a:solidFill>
                  <a:srgbClr val="0B5394"/>
                </a:solidFill>
              </a:rPr>
              <a:t>Should we remain idle, charge or discharge from the power storage?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"/>
              <a:t>natural resource + mains - load demands &gt; 1, charge.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"/>
              <a:t>(-1 &lt; natural resource + mains - load demands &lt; 0) AND (time charging &gt; 0), discharge.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 else remain idle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1400"/>
              <a:buChar char="○"/>
            </a:pPr>
            <a:r>
              <a:rPr lang="en">
                <a:solidFill>
                  <a:srgbClr val="0B5394"/>
                </a:solidFill>
              </a:rPr>
              <a:t>Should the load/s be supplied to or be cut off by its demand?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</a:pPr>
            <a:r>
              <a:rPr lang="en"/>
              <a:t>If load 1,2, or 3 consumes the most power above threshold, turn it off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311700" y="1152475"/>
            <a:ext cx="16083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Algorithm: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25" y="1597525"/>
            <a:ext cx="5587800" cy="328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943700"/>
            <a:ext cx="83865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Lexend Medium"/>
                <a:ea typeface="Lexend Medium"/>
                <a:cs typeface="Lexend Medium"/>
                <a:sym typeface="Lexend Medium"/>
              </a:rPr>
              <a:t>Motivation</a:t>
            </a:r>
            <a:endParaRPr sz="19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Display of important stats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Mains current, Natural resource current, Time the power storage has been charging/discharging, Load demands and requirements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Decisions to make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How to arrange these stats in the display?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How to implement an algorithm to display real time status of the grid?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20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How to display this in a user-friendly manner?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616500" y="847675"/>
            <a:ext cx="16083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Lexend Medium"/>
                <a:ea typeface="Lexend Medium"/>
                <a:cs typeface="Lexend Medium"/>
                <a:sym typeface="Lexend Medium"/>
              </a:rPr>
              <a:t>Results</a:t>
            </a:r>
            <a:endParaRPr sz="1900"/>
          </a:p>
        </p:txBody>
      </p:sp>
      <p:sp>
        <p:nvSpPr>
          <p:cNvPr id="299" name="Google Shape;299;p38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4">
            <a:alphaModFix/>
          </a:blip>
          <a:srcRect b="0" l="0" r="0" t="25031"/>
          <a:stretch/>
        </p:blipFill>
        <p:spPr>
          <a:xfrm>
            <a:off x="706200" y="1413700"/>
            <a:ext cx="3201951" cy="32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5">
            <a:alphaModFix/>
          </a:blip>
          <a:srcRect b="0" l="0" r="0" t="19172"/>
          <a:stretch/>
        </p:blipFill>
        <p:spPr>
          <a:xfrm>
            <a:off x="5050025" y="1368775"/>
            <a:ext cx="3011510" cy="32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11700" y="878950"/>
            <a:ext cx="15780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900">
                <a:latin typeface="Lexend Medium"/>
                <a:ea typeface="Lexend Medium"/>
                <a:cs typeface="Lexend Medium"/>
                <a:sym typeface="Lexend Medium"/>
              </a:rPr>
              <a:t>Algorithm</a:t>
            </a:r>
            <a:endParaRPr sz="17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b="84293" l="0" r="43983" t="0"/>
          <a:stretch/>
        </p:blipFill>
        <p:spPr>
          <a:xfrm>
            <a:off x="311700" y="1403150"/>
            <a:ext cx="4759051" cy="1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13" y="2703725"/>
            <a:ext cx="4815419" cy="1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/>
          <p:nvPr/>
        </p:nvSpPr>
        <p:spPr>
          <a:xfrm>
            <a:off x="630000" y="1876975"/>
            <a:ext cx="2067600" cy="605100"/>
          </a:xfrm>
          <a:prstGeom prst="rect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 txBox="1"/>
          <p:nvPr/>
        </p:nvSpPr>
        <p:spPr>
          <a:xfrm>
            <a:off x="5574600" y="1724575"/>
            <a:ext cx="29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Required to set arbitrary position to place your text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12" name="Google Shape;312;p39"/>
          <p:cNvCxnSpPr>
            <a:stCxn id="310" idx="3"/>
          </p:cNvCxnSpPr>
          <p:nvPr/>
        </p:nvCxnSpPr>
        <p:spPr>
          <a:xfrm flipH="1" rot="10800000">
            <a:off x="2697600" y="2052625"/>
            <a:ext cx="2800800" cy="126900"/>
          </a:xfrm>
          <a:prstGeom prst="straightConnector1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9"/>
          <p:cNvSpPr/>
          <p:nvPr/>
        </p:nvSpPr>
        <p:spPr>
          <a:xfrm>
            <a:off x="869075" y="3812275"/>
            <a:ext cx="4125600" cy="453600"/>
          </a:xfrm>
          <a:prstGeom prst="rect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9"/>
          <p:cNvCxnSpPr>
            <a:endCxn id="315" idx="1"/>
          </p:cNvCxnSpPr>
          <p:nvPr/>
        </p:nvCxnSpPr>
        <p:spPr>
          <a:xfrm flipH="1" rot="10800000">
            <a:off x="4994700" y="4013575"/>
            <a:ext cx="579900" cy="22800"/>
          </a:xfrm>
          <a:prstGeom prst="straightConnector1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9"/>
          <p:cNvSpPr txBox="1"/>
          <p:nvPr/>
        </p:nvSpPr>
        <p:spPr>
          <a:xfrm>
            <a:off x="5574600" y="3705775"/>
            <a:ext cx="29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Each character takes up 6 pixels in width and 8 pixels in height.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332550"/>
            <a:ext cx="4260301" cy="352438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11700" y="878950"/>
            <a:ext cx="1521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900">
                <a:latin typeface="Lexend Medium"/>
                <a:ea typeface="Lexend Medium"/>
                <a:cs typeface="Lexend Medium"/>
                <a:sym typeface="Lexend Medium"/>
              </a:rPr>
              <a:t>Algorithm</a:t>
            </a:r>
            <a:endParaRPr sz="17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05650" y="2006925"/>
            <a:ext cx="3984300" cy="1311300"/>
          </a:xfrm>
          <a:prstGeom prst="rect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5574600" y="2334175"/>
            <a:ext cx="29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Draws a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turquoise 40x40 pixel square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5" name="Google Shape;325;p40"/>
          <p:cNvCxnSpPr>
            <a:stCxn id="323" idx="3"/>
            <a:endCxn id="324" idx="1"/>
          </p:cNvCxnSpPr>
          <p:nvPr/>
        </p:nvCxnSpPr>
        <p:spPr>
          <a:xfrm flipH="1" rot="10800000">
            <a:off x="4489950" y="2641875"/>
            <a:ext cx="1084800" cy="20700"/>
          </a:xfrm>
          <a:prstGeom prst="straightConnector1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0"/>
          <p:cNvSpPr/>
          <p:nvPr/>
        </p:nvSpPr>
        <p:spPr>
          <a:xfrm>
            <a:off x="505650" y="3521700"/>
            <a:ext cx="3984300" cy="1085400"/>
          </a:xfrm>
          <a:prstGeom prst="rect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0"/>
          <p:cNvCxnSpPr>
            <a:stCxn id="326" idx="3"/>
            <a:endCxn id="328" idx="1"/>
          </p:cNvCxnSpPr>
          <p:nvPr/>
        </p:nvCxnSpPr>
        <p:spPr>
          <a:xfrm flipH="1" rot="10800000">
            <a:off x="4489950" y="4045200"/>
            <a:ext cx="1084800" cy="19200"/>
          </a:xfrm>
          <a:prstGeom prst="straightConnector1">
            <a:avLst/>
          </a:prstGeom>
          <a:noFill/>
          <a:ln cap="flat" cmpd="sng" w="38100">
            <a:solidFill>
              <a:srgbClr val="BE14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0"/>
          <p:cNvSpPr txBox="1"/>
          <p:nvPr/>
        </p:nvSpPr>
        <p:spPr>
          <a:xfrm>
            <a:off x="5574600" y="3629575"/>
            <a:ext cx="296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Draws a black 12x24 pixel square above the square with a small offset 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311700" y="943700"/>
            <a:ext cx="83865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Lexend Medium"/>
                <a:ea typeface="Lexend Medium"/>
                <a:cs typeface="Lexend Medium"/>
                <a:sym typeface="Lexend Medium"/>
              </a:rPr>
              <a:t>The Next Step</a:t>
            </a:r>
            <a:endParaRPr sz="19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Optimization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Reduce the number of parameters shown on the display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Figure out how to update the display as the values change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legreya"/>
              <a:buChar char="●"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Extra features / Functionality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Implement figures into the display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Allow the Il-Matto to send some of the data through Bluetooth to an external monitor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Font typeface="Alegreya"/>
              <a:buChar char="○"/>
            </a:pP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Change the port connection for the LCD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Control Software and Display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06200" y="63250"/>
            <a:ext cx="77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ree Serif"/>
                <a:ea typeface="Bree Serif"/>
                <a:cs typeface="Bree Serif"/>
                <a:sym typeface="Bree Serif"/>
              </a:rPr>
              <a:t>Gantt Chart</a:t>
            </a:r>
            <a:endParaRPr sz="41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29300" y="1024225"/>
            <a:ext cx="44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*Timeline from 8th February until 20th April = 71 days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00" y="1569697"/>
            <a:ext cx="8285401" cy="2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00" y="4187900"/>
            <a:ext cx="3408699" cy="2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/>
          <p:nvPr/>
        </p:nvSpPr>
        <p:spPr>
          <a:xfrm>
            <a:off x="0" y="3556275"/>
            <a:ext cx="9144000" cy="1587600"/>
          </a:xfrm>
          <a:prstGeom prst="rect">
            <a:avLst/>
          </a:prstGeom>
          <a:solidFill>
            <a:srgbClr val="EDECEA"/>
          </a:solidFill>
          <a:ln cap="flat" cmpd="sng" w="9525">
            <a:solidFill>
              <a:srgbClr val="F4F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F1EF"/>
              </a:solidFill>
            </a:endParaRPr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042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2"/>
          <p:cNvCxnSpPr/>
          <p:nvPr/>
        </p:nvCxnSpPr>
        <p:spPr>
          <a:xfrm>
            <a:off x="-17550" y="3683550"/>
            <a:ext cx="9179100" cy="15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2" name="Google Shape;342;p42"/>
          <p:cNvSpPr txBox="1"/>
          <p:nvPr/>
        </p:nvSpPr>
        <p:spPr>
          <a:xfrm>
            <a:off x="2250450" y="2453125"/>
            <a:ext cx="464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End of Presentation</a:t>
            </a:r>
            <a:endParaRPr b="1" sz="33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858600" y="2156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Power Supply Choice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93225" y="964775"/>
            <a:ext cx="258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rtan"/>
                <a:ea typeface="Spartan"/>
                <a:cs typeface="Spartan"/>
                <a:sym typeface="Spartan"/>
              </a:rPr>
              <a:t>Capacitor Power Supply</a:t>
            </a:r>
            <a:endParaRPr sz="13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224225" y="943850"/>
            <a:ext cx="2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rtan"/>
                <a:ea typeface="Spartan"/>
                <a:cs typeface="Spartan"/>
                <a:sym typeface="Spartan"/>
              </a:rPr>
              <a:t>Transformer Power Supply</a:t>
            </a:r>
            <a:endParaRPr sz="13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196725" y="964775"/>
            <a:ext cx="2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partan"/>
                <a:ea typeface="Spartan"/>
                <a:cs typeface="Spartan"/>
                <a:sym typeface="Spartan"/>
              </a:rPr>
              <a:t>Switch Mode Power Supply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50" y="1437000"/>
            <a:ext cx="2586600" cy="19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20975" y="3638550"/>
            <a:ext cx="21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Eliminated due to safety concern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813" y="1395150"/>
            <a:ext cx="22383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387438" y="3638550"/>
            <a:ext cx="25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Low efficiency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Most reliable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349125" y="3530700"/>
            <a:ext cx="229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High efficiency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Reduced size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300" y="1542963"/>
            <a:ext cx="2762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572000" y="1271600"/>
            <a:ext cx="13062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Back-Up PSU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7758100" y="1271600"/>
            <a:ext cx="10200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PSU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706200" y="632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Power Supply Circuit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349125" y="3378300"/>
            <a:ext cx="22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00" y="740350"/>
            <a:ext cx="8383926" cy="39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550400" y="1564275"/>
            <a:ext cx="1112400" cy="61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Rectifier and Filter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338950" y="2179875"/>
            <a:ext cx="1643100" cy="127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012625" y="1355950"/>
            <a:ext cx="1020600" cy="1558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2339050" y="664150"/>
            <a:ext cx="1886100" cy="615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4. Snubber Protection Circuit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941575" y="4220950"/>
            <a:ext cx="1836900" cy="4002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3. Controller Circuit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257550" y="3108550"/>
            <a:ext cx="3816900" cy="10716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4410750" y="802150"/>
            <a:ext cx="3051300" cy="2244900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7615225" y="1659400"/>
            <a:ext cx="1224600" cy="615600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2. Flyback Converter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3155500" y="3159575"/>
            <a:ext cx="765300" cy="1071600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706200" y="632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Working Principle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6349125" y="3378300"/>
            <a:ext cx="22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542925" y="802150"/>
            <a:ext cx="790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Part 1: Rectifier and Filter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 u="sng">
                <a:latin typeface="Lexend"/>
                <a:ea typeface="Lexend"/>
                <a:cs typeface="Lexend"/>
                <a:sym typeface="Lexend"/>
              </a:rPr>
              <a:t>Diode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limits current to flow in only one direction. </a:t>
            </a:r>
            <a:r>
              <a:rPr lang="en" u="sng">
                <a:latin typeface="Lexend"/>
                <a:ea typeface="Lexend"/>
                <a:cs typeface="Lexend"/>
                <a:sym typeface="Lexend"/>
              </a:rPr>
              <a:t>Capacitor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is resistive to change in voltage.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900" y="2148500"/>
            <a:ext cx="6295125" cy="2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706200" y="632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Working Principle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349125" y="3378300"/>
            <a:ext cx="22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532725" y="761325"/>
            <a:ext cx="829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Flyback converter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Flyback converter consists of </a:t>
            </a:r>
            <a:r>
              <a:rPr lang="en" u="sng"/>
              <a:t>flyback transformer</a:t>
            </a:r>
            <a:r>
              <a:rPr lang="en"/>
              <a:t>(</a:t>
            </a:r>
            <a:r>
              <a:rPr lang="en" u="sng"/>
              <a:t>coupled inductor</a:t>
            </a:r>
            <a:r>
              <a:rPr lang="en"/>
              <a:t>), </a:t>
            </a:r>
            <a:r>
              <a:rPr lang="en" u="sng"/>
              <a:t>switch</a:t>
            </a:r>
            <a:r>
              <a:rPr lang="en"/>
              <a:t>, </a:t>
            </a:r>
            <a:r>
              <a:rPr lang="en" u="sng"/>
              <a:t>diodes</a:t>
            </a:r>
            <a:r>
              <a:rPr lang="en"/>
              <a:t> and </a:t>
            </a:r>
            <a:r>
              <a:rPr lang="en" u="sng"/>
              <a:t>capacitors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037" y="1397900"/>
            <a:ext cx="2146371" cy="30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65400" y="1475700"/>
            <a:ext cx="555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switch is closed (On-State),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Current flows through the primary winding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Energy stored in the form of H field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Opposite current induced in secondary winding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Diode is in reverse bias condition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transfer of energy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665400" y="3051975"/>
            <a:ext cx="521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the switch is open (Off-State),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Magnetic field collapsed, current flow change in direction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Diode is now in forward bias condition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Current flows through the secondary winding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Energy is transferred to capacitor and load.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6880525" y="1608650"/>
            <a:ext cx="3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 flipH="1" rot="10800000">
            <a:off x="7308375" y="1689600"/>
            <a:ext cx="3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 flipH="1" rot="10800000">
            <a:off x="6808400" y="3270600"/>
            <a:ext cx="3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7359400" y="3162900"/>
            <a:ext cx="3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rot="10800000">
            <a:off x="6256192" y="1736175"/>
            <a:ext cx="515725" cy="538600"/>
          </a:xfrm>
          <a:custGeom>
            <a:rect b="b" l="l" r="r" t="t"/>
            <a:pathLst>
              <a:path extrusionOk="0" h="21544" w="20629">
                <a:moveTo>
                  <a:pt x="5715" y="0"/>
                </a:moveTo>
                <a:cubicBezTo>
                  <a:pt x="11153" y="0"/>
                  <a:pt x="16712" y="3961"/>
                  <a:pt x="19594" y="8572"/>
                </a:cubicBezTo>
                <a:cubicBezTo>
                  <a:pt x="21491" y="11608"/>
                  <a:pt x="20493" y="16655"/>
                  <a:pt x="17962" y="19186"/>
                </a:cubicBezTo>
                <a:cubicBezTo>
                  <a:pt x="13620" y="23528"/>
                  <a:pt x="0" y="21244"/>
                  <a:pt x="0" y="151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Google Shape;134;p19"/>
          <p:cNvSpPr/>
          <p:nvPr/>
        </p:nvSpPr>
        <p:spPr>
          <a:xfrm rot="10800000">
            <a:off x="6618850" y="1774714"/>
            <a:ext cx="211525" cy="218925"/>
          </a:xfrm>
          <a:custGeom>
            <a:rect b="b" l="l" r="r" t="t"/>
            <a:pathLst>
              <a:path extrusionOk="0" h="8757" w="8461">
                <a:moveTo>
                  <a:pt x="1930" y="8757"/>
                </a:moveTo>
                <a:cubicBezTo>
                  <a:pt x="1478" y="6043"/>
                  <a:pt x="-1242" y="2538"/>
                  <a:pt x="705" y="593"/>
                </a:cubicBezTo>
                <a:cubicBezTo>
                  <a:pt x="3036" y="-1735"/>
                  <a:pt x="6988" y="3770"/>
                  <a:pt x="8461" y="671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Google Shape;135;p19"/>
          <p:cNvSpPr/>
          <p:nvPr/>
        </p:nvSpPr>
        <p:spPr>
          <a:xfrm>
            <a:off x="7546475" y="3201400"/>
            <a:ext cx="515725" cy="538600"/>
          </a:xfrm>
          <a:custGeom>
            <a:rect b="b" l="l" r="r" t="t"/>
            <a:pathLst>
              <a:path extrusionOk="0" h="21544" w="20629">
                <a:moveTo>
                  <a:pt x="5715" y="0"/>
                </a:moveTo>
                <a:cubicBezTo>
                  <a:pt x="11153" y="0"/>
                  <a:pt x="16712" y="3961"/>
                  <a:pt x="19594" y="8572"/>
                </a:cubicBezTo>
                <a:cubicBezTo>
                  <a:pt x="21491" y="11608"/>
                  <a:pt x="20493" y="16655"/>
                  <a:pt x="17962" y="19186"/>
                </a:cubicBezTo>
                <a:cubicBezTo>
                  <a:pt x="13620" y="23528"/>
                  <a:pt x="0" y="21244"/>
                  <a:pt x="0" y="151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Google Shape;136;p19"/>
          <p:cNvSpPr/>
          <p:nvPr/>
        </p:nvSpPr>
        <p:spPr>
          <a:xfrm>
            <a:off x="7488017" y="3482536"/>
            <a:ext cx="211525" cy="218925"/>
          </a:xfrm>
          <a:custGeom>
            <a:rect b="b" l="l" r="r" t="t"/>
            <a:pathLst>
              <a:path extrusionOk="0" h="8757" w="8461">
                <a:moveTo>
                  <a:pt x="1930" y="8757"/>
                </a:moveTo>
                <a:cubicBezTo>
                  <a:pt x="1478" y="6043"/>
                  <a:pt x="-1242" y="2538"/>
                  <a:pt x="705" y="593"/>
                </a:cubicBezTo>
                <a:cubicBezTo>
                  <a:pt x="3036" y="-1735"/>
                  <a:pt x="6988" y="3770"/>
                  <a:pt x="8461" y="671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19"/>
          <p:cNvSpPr/>
          <p:nvPr/>
        </p:nvSpPr>
        <p:spPr>
          <a:xfrm>
            <a:off x="7366825" y="2027600"/>
            <a:ext cx="637900" cy="434850"/>
          </a:xfrm>
          <a:custGeom>
            <a:rect b="b" l="l" r="r" t="t"/>
            <a:pathLst>
              <a:path extrusionOk="0" h="17394" w="25516">
                <a:moveTo>
                  <a:pt x="0" y="11838"/>
                </a:moveTo>
                <a:cubicBezTo>
                  <a:pt x="3773" y="19389"/>
                  <a:pt x="26963" y="19299"/>
                  <a:pt x="25309" y="11022"/>
                </a:cubicBezTo>
                <a:cubicBezTo>
                  <a:pt x="23864" y="3789"/>
                  <a:pt x="12721" y="3295"/>
                  <a:pt x="61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Google Shape;138;p19"/>
          <p:cNvSpPr/>
          <p:nvPr/>
        </p:nvSpPr>
        <p:spPr>
          <a:xfrm>
            <a:off x="7492300" y="1966447"/>
            <a:ext cx="180675" cy="163200"/>
          </a:xfrm>
          <a:custGeom>
            <a:rect b="b" l="l" r="r" t="t"/>
            <a:pathLst>
              <a:path extrusionOk="0" h="6528" w="7227">
                <a:moveTo>
                  <a:pt x="1104" y="6528"/>
                </a:moveTo>
                <a:cubicBezTo>
                  <a:pt x="1104" y="4482"/>
                  <a:pt x="-1006" y="1539"/>
                  <a:pt x="696" y="405"/>
                </a:cubicBezTo>
                <a:cubicBezTo>
                  <a:pt x="2522" y="-811"/>
                  <a:pt x="5033" y="1221"/>
                  <a:pt x="7227" y="122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Google Shape;139;p19"/>
          <p:cNvSpPr/>
          <p:nvPr/>
        </p:nvSpPr>
        <p:spPr>
          <a:xfrm rot="-5400000">
            <a:off x="6395789" y="3372124"/>
            <a:ext cx="637900" cy="434850"/>
          </a:xfrm>
          <a:custGeom>
            <a:rect b="b" l="l" r="r" t="t"/>
            <a:pathLst>
              <a:path extrusionOk="0" h="17394" w="25516">
                <a:moveTo>
                  <a:pt x="0" y="11838"/>
                </a:moveTo>
                <a:cubicBezTo>
                  <a:pt x="3773" y="19389"/>
                  <a:pt x="26963" y="19299"/>
                  <a:pt x="25309" y="11022"/>
                </a:cubicBezTo>
                <a:cubicBezTo>
                  <a:pt x="23864" y="3789"/>
                  <a:pt x="12721" y="3295"/>
                  <a:pt x="61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Google Shape;140;p19"/>
          <p:cNvSpPr/>
          <p:nvPr/>
        </p:nvSpPr>
        <p:spPr>
          <a:xfrm rot="-5400000">
            <a:off x="6427424" y="3611086"/>
            <a:ext cx="180675" cy="163200"/>
          </a:xfrm>
          <a:custGeom>
            <a:rect b="b" l="l" r="r" t="t"/>
            <a:pathLst>
              <a:path extrusionOk="0" h="6528" w="7227">
                <a:moveTo>
                  <a:pt x="1104" y="6528"/>
                </a:moveTo>
                <a:cubicBezTo>
                  <a:pt x="1104" y="4482"/>
                  <a:pt x="-1006" y="1539"/>
                  <a:pt x="696" y="405"/>
                </a:cubicBezTo>
                <a:cubicBezTo>
                  <a:pt x="2522" y="-811"/>
                  <a:pt x="5033" y="1221"/>
                  <a:pt x="7227" y="122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706200" y="632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Working Principle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6349125" y="3378300"/>
            <a:ext cx="22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785825" y="970950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 3: Controller Circuit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</a:rPr>
              <a:t>Controller IC</a:t>
            </a:r>
            <a:r>
              <a:rPr lang="en">
                <a:solidFill>
                  <a:schemeClr val="dk1"/>
                </a:solidFill>
              </a:rPr>
              <a:t> performs PWM by switching the </a:t>
            </a:r>
            <a:r>
              <a:rPr lang="en" u="sng">
                <a:solidFill>
                  <a:schemeClr val="dk1"/>
                </a:solidFill>
              </a:rPr>
              <a:t>MOSFET</a:t>
            </a:r>
            <a:r>
              <a:rPr lang="en">
                <a:solidFill>
                  <a:schemeClr val="dk1"/>
                </a:solidFill>
              </a:rPr>
              <a:t> on and off periodically. IC controls the output voltage by changing duty cycle (D = t_on / t_on + t_off).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 </a:t>
            </a:r>
            <a:r>
              <a:rPr lang="en" u="sng">
                <a:solidFill>
                  <a:schemeClr val="dk1"/>
                </a:solidFill>
              </a:rPr>
              <a:t>optocoupler</a:t>
            </a:r>
            <a:r>
              <a:rPr lang="en">
                <a:solidFill>
                  <a:schemeClr val="dk1"/>
                </a:solidFill>
              </a:rPr>
              <a:t> is used in the feedback loop. It provides output voltage to the IC.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 4: Snubber Protection Circuit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Protects the controller circuit from being damaged by surge (voltage spike) 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550" y="1042325"/>
            <a:ext cx="4756776" cy="313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706200" y="63250"/>
            <a:ext cx="73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Bree Serif"/>
                <a:ea typeface="Bree Serif"/>
                <a:cs typeface="Bree Serif"/>
                <a:sym typeface="Bree Serif"/>
              </a:rPr>
              <a:t>Flyback Transformer- Myrra74000</a:t>
            </a:r>
            <a:endParaRPr sz="32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75" y="986875"/>
            <a:ext cx="3014800" cy="23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50" y="3681475"/>
            <a:ext cx="7000176" cy="1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8850" y="656176"/>
            <a:ext cx="4090751" cy="26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